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Corporate_S4HANA_Training_Anubhav/blob/master/Day%205/SQL%20Script%20Basic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Corporate_S4HANA_Training_Anubhav/blob/master/Day%205/OIA%20using%20SQL%20Script%20Advance.txt" TargetMode="Externa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5</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Procedure Proxy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a:t>
            </a:r>
            <a:r>
              <a:rPr lang="en-US" dirty="0" smtClean="0"/>
              <a:t>types</a:t>
            </a:r>
          </a:p>
          <a:p>
            <a:r>
              <a:rPr lang="en-US" dirty="0" smtClean="0"/>
              <a:t> </a:t>
            </a:r>
            <a:r>
              <a:rPr lang="en-US" dirty="0"/>
              <a:t>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AMDP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 xmlns:a16="http://schemas.microsoft.com/office/drawing/2014/main"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 xmlns:a16="http://schemas.microsoft.com/office/drawing/2014/main"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 xmlns:a16="http://schemas.microsoft.com/office/drawing/2014/main"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 xmlns:a16="http://schemas.microsoft.com/office/drawing/2014/main"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 xmlns:a16="http://schemas.microsoft.com/office/drawing/2014/main"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 xmlns:a16="http://schemas.microsoft.com/office/drawing/2014/main"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How to Create AMDP</a:t>
            </a:r>
            <a:endParaRPr lang="en-US" sz="3600" b="1" dirty="0">
              <a:latin typeface="Cooper Black" panose="0208090404030B020404" pitchFamily="18" charset="0"/>
            </a:endParaRPr>
          </a:p>
        </p:txBody>
      </p:sp>
      <p:sp>
        <p:nvSpPr>
          <p:cNvPr id="7" name="TextBox 6">
            <a:extLst>
              <a:ext uri="{FF2B5EF4-FFF2-40B4-BE49-F238E27FC236}">
                <a16:creationId xmlns="" xmlns:a16="http://schemas.microsoft.com/office/drawing/2014/main"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  Disadvantage</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lang="en-US" dirty="0" smtClean="0">
                <a:solidFill>
                  <a:prstClr val="black"/>
                </a:solidFill>
                <a:latin typeface="Calibri"/>
                <a:sym typeface="Wingdings" panose="05000000000000000000" pitchFamily="2" charset="2"/>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The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smtClean="0"/>
              <a:t>AMDP classes and AMDP methods</a:t>
            </a:r>
          </a:p>
          <a:p>
            <a:pPr marL="179352" lvl="2" indent="-179352" defTabSz="914217">
              <a:buClr>
                <a:srgbClr val="F0AB00"/>
              </a:buClr>
              <a:defRPr/>
            </a:pPr>
            <a:r>
              <a:rPr lang="en-US" kern="0" dirty="0" smtClean="0">
                <a:solidFill>
                  <a:srgbClr val="000000"/>
                </a:solidFill>
              </a:rPr>
              <a:t>Easy to consume in ABAP – as simple method call</a:t>
            </a:r>
            <a:r>
              <a:rPr lang="en-US" sz="2000" kern="0" dirty="0" smtClean="0">
                <a:solidFill>
                  <a:srgbClr val="000000"/>
                </a:solidFill>
              </a:rPr>
              <a:t/>
            </a:r>
            <a:br>
              <a:rPr lang="en-US" sz="2000" kern="0" dirty="0" smtClean="0">
                <a:solidFill>
                  <a:srgbClr val="000000"/>
                </a:solidFill>
              </a:rPr>
            </a:br>
            <a:r>
              <a:rPr lang="en-US" sz="2000" kern="0" dirty="0" smtClean="0">
                <a:solidFill>
                  <a:srgbClr val="000000"/>
                </a:solidFill>
              </a:rPr>
              <a:t/>
            </a:r>
            <a:br>
              <a:rPr lang="en-US" sz="2000" kern="0" dirty="0" smtClean="0">
                <a:solidFill>
                  <a:srgbClr val="000000"/>
                </a:solidFill>
              </a:rPr>
            </a:br>
            <a:endParaRPr lang="en-US" sz="2000" kern="0" dirty="0" smtClean="0">
              <a:solidFill>
                <a:srgbClr val="000000"/>
              </a:solidFill>
            </a:endParaRPr>
          </a:p>
          <a:p>
            <a:pPr marL="179352" lvl="2" indent="-179352" defTabSz="914217">
              <a:buClr>
                <a:srgbClr val="F0AB00"/>
              </a:buClr>
              <a:defRPr/>
            </a:pPr>
            <a:endParaRPr lang="en-US" sz="2000" kern="0" dirty="0" smtClean="0">
              <a:solidFill>
                <a:srgbClr val="000000"/>
              </a:solidFill>
            </a:endParaRPr>
          </a:p>
          <a:p>
            <a:pPr marL="0" lvl="2" defTabSz="914217">
              <a:buClr>
                <a:srgbClr val="F0AB00"/>
              </a:buClr>
              <a:defRPr/>
            </a:pPr>
            <a:endParaRPr lang="en-US" sz="2000" kern="0" dirty="0" smtClean="0">
              <a:solidFill>
                <a:srgbClr val="000000"/>
              </a:solidFill>
            </a:endParaRPr>
          </a:p>
          <a:p>
            <a:pPr marL="179352" lvl="2" indent="-179352" defTabSz="914217">
              <a:buClr>
                <a:srgbClr val="F0AB00"/>
              </a:buClr>
              <a:defRPr/>
            </a:pPr>
            <a:r>
              <a:rPr lang="en-US" kern="0" dirty="0" smtClean="0">
                <a:solidFill>
                  <a:srgbClr val="000000"/>
                </a:solidFill>
              </a:rPr>
              <a:t>AMDP methods are </a:t>
            </a:r>
            <a:r>
              <a:rPr lang="en-US" b="1" kern="0" dirty="0" smtClean="0">
                <a:solidFill>
                  <a:srgbClr val="000000"/>
                </a:solidFill>
              </a:rPr>
              <a:t>fully managed on the ABAP server</a:t>
            </a:r>
          </a:p>
          <a:p>
            <a:pPr lvl="3"/>
            <a:r>
              <a:rPr lang="en-US" dirty="0" smtClean="0"/>
              <a:t>Source code editing with ABAP Editor (in ADT)</a:t>
            </a:r>
          </a:p>
          <a:p>
            <a:pPr lvl="3"/>
            <a:r>
              <a:rPr lang="en-US" dirty="0" smtClean="0"/>
              <a:t>Static syntax check and syntax coloring for SQLScript code</a:t>
            </a:r>
          </a:p>
          <a:p>
            <a:pPr lvl="3"/>
            <a:r>
              <a:rPr lang="en-US" dirty="0" smtClean="0"/>
              <a:t>Procedure created on first AMDP call</a:t>
            </a:r>
          </a:p>
          <a:p>
            <a:pPr lvl="3"/>
            <a:r>
              <a:rPr lang="en-US" dirty="0" smtClean="0"/>
              <a:t>Detailed analysis of runtime errors in ST22</a:t>
            </a:r>
          </a:p>
          <a:p>
            <a:pPr lvl="3"/>
            <a:r>
              <a:rPr lang="en-US" altLang="de-DE" dirty="0" smtClean="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Integration of Database Procedures into ABAP</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AMDP Method – SQL Script</a:t>
            </a:r>
            <a:endParaRPr lang="en-US" sz="3600" b="1" dirty="0">
              <a:latin typeface="Cooper Black" panose="0208090404030B020404" pitchFamily="18" charset="0"/>
            </a:endParaRP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7</a:t>
            </a:r>
            <a:endParaRPr lang="en-US" sz="3600" b="1" dirty="0">
              <a:latin typeface="Cooper Black" panose="0208090404030B020404" pitchFamily="18" charset="0"/>
            </a:endParaRP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hlinkClick r:id="rId4"/>
              </a:rPr>
              <a:t>ABAP Manage Data Procedure </a:t>
            </a:r>
            <a:r>
              <a:rPr lang="en-US" sz="2000" dirty="0" smtClean="0">
                <a:hlinkClick r:id="rId4"/>
              </a:rPr>
              <a:t>Code </a:t>
            </a:r>
            <a:endParaRPr lang="en-US" sz="2000" dirty="0"/>
          </a:p>
        </p:txBody>
      </p:sp>
    </p:spTree>
    <p:extLst>
      <p:ext uri="{BB962C8B-B14F-4D97-AF65-F5344CB8AC3E}">
        <p14:creationId xmlns:p14="http://schemas.microsoft.com/office/powerpoint/2010/main" val="2127287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Agenda - Day 5</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Objects in SQL Script ( Variables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a:t>
            </a:r>
            <a:r>
              <a:rPr lang="en-US" sz="1600" dirty="0" smtClean="0">
                <a:latin typeface="Open Sans" panose="020B0606030504020204"/>
              </a:rPr>
              <a:t>CLOB</a:t>
            </a:r>
            <a:r>
              <a:rPr lang="en-IN" sz="1600" dirty="0">
                <a:solidFill>
                  <a:schemeClr val="tx1">
                    <a:lumMod val="65000"/>
                    <a:lumOff val="35000"/>
                  </a:schemeClr>
                </a:solidFill>
                <a:latin typeface="Open Sans" panose="020B0606030504020204"/>
              </a:rPr>
              <a:t>.</a:t>
            </a:r>
            <a:endParaRPr lang="en-US" sz="1600" dirty="0" smtClean="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7" y="2411100"/>
            <a:ext cx="1546626"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Scaler</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endPar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a:t>
            </a:r>
            <a:r>
              <a:rPr lang="en-US" sz="1600" dirty="0" smtClean="0">
                <a:latin typeface="Open Sans" panose="020B0606030504020204"/>
              </a:rPr>
              <a:t>type</a:t>
            </a:r>
            <a:endParaRPr lang="en-US" sz="1600" dirty="0">
              <a:latin typeface="Open Sans" panose="020B0606030504020204"/>
            </a:endParaRP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endPar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Oval 136">
            <a:extLst>
              <a:ext uri="{FF2B5EF4-FFF2-40B4-BE49-F238E27FC236}">
                <a16:creationId xmlns="" xmlns:a16="http://schemas.microsoft.com/office/drawing/2014/main" id="{D5FDF8F0-2D61-432C-BC9E-3964EEE4C567}"/>
              </a:ext>
            </a:extLst>
          </p:cNvPr>
          <p:cNvSpPr/>
          <p:nvPr/>
        </p:nvSpPr>
        <p:spPr>
          <a:xfrm>
            <a:off x="5487761" y="933482"/>
            <a:ext cx="1546626"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Array</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1546626"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Table Type</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r>
              <a:rPr lang="en-US" dirty="0" smtClean="0">
                <a:solidFill>
                  <a:srgbClr val="222222"/>
                </a:solidFill>
                <a:latin typeface="Source Sans Pro"/>
              </a:rPr>
              <a:t>.</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Cursor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a:t>
            </a:r>
            <a:r>
              <a:rPr lang="en-US" dirty="0" smtClean="0"/>
              <a:t> </a:t>
            </a:r>
            <a:r>
              <a:rPr lang="en-US" dirty="0"/>
              <a:t>The </a:t>
            </a:r>
            <a:r>
              <a:rPr lang="en-US" b="1" dirty="0"/>
              <a:t>cursor</a:t>
            </a:r>
            <a:r>
              <a:rPr lang="en-US" dirty="0"/>
              <a:t> provides the functionality to iterate through a query result row-by-row</a:t>
            </a:r>
            <a:r>
              <a:rPr lang="en-US" dirty="0" smtClean="0"/>
              <a:t>.</a:t>
            </a:r>
          </a:p>
          <a:p>
            <a:endParaRPr lang="en-US" dirty="0"/>
          </a:p>
          <a:p>
            <a:r>
              <a:rPr lang="en-US" dirty="0"/>
              <a:t>You can name a cursor so that it could be referred to in a program to fetch and process the rows returned by the SQL statement, one at a time. </a:t>
            </a:r>
            <a:endParaRPr lang="en-US" dirty="0" smtClean="0"/>
          </a:p>
          <a:p>
            <a:r>
              <a:rPr lang="en-US" dirty="0" smtClean="0"/>
              <a:t>There </a:t>
            </a:r>
            <a:r>
              <a:rPr lang="en-US" dirty="0"/>
              <a:t>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smtClean="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5 </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hlinkClick r:id="rId4"/>
              </a:rPr>
              <a:t>SQL Script Basics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Anonymous Block in HANA</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endParaRPr lang="en-US" dirty="0" smtClean="0"/>
          </a:p>
          <a:p>
            <a:r>
              <a:rPr lang="en-US" dirty="0" smtClean="0"/>
              <a:t>defined </a:t>
            </a:r>
            <a:r>
              <a:rPr lang="en-US" dirty="0"/>
              <a:t>and executed in a single step</a:t>
            </a:r>
            <a:r>
              <a:rPr lang="en-US" dirty="0" smtClean="0"/>
              <a:t>.</a:t>
            </a:r>
          </a:p>
          <a:p>
            <a:r>
              <a:rPr lang="en-US" dirty="0" smtClean="0"/>
              <a:t> </a:t>
            </a:r>
            <a:r>
              <a:rPr lang="en-US" dirty="0"/>
              <a:t>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6</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hlinkClick r:id="rId6"/>
              </a:rPr>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5964</TotalTime>
  <Words>1617</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541</cp:revision>
  <dcterms:created xsi:type="dcterms:W3CDTF">2016-07-10T03:33:26Z</dcterms:created>
  <dcterms:modified xsi:type="dcterms:W3CDTF">2021-05-02T14:30:26Z</dcterms:modified>
</cp:coreProperties>
</file>